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3E7E5-FF14-440E-BC83-2EB9B53E93F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4C2FF76-CDFE-45C9-9291-7BEFF31FC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D9DCEAC-741F-4CAC-A336-BFD50DC63E20}"/>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60B13FC0-EEBF-440F-B22B-3D3E33B8854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A04F29C-CB8A-4D29-ABB3-2239DFA3D1B0}"/>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56217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05657-F769-45BC-97A1-5EE3335030BD}"/>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E88F818-ED5A-4304-9703-766E0DA12C4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34A1EC-5C2E-4D93-89E7-7201EC3333C4}"/>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4BBB0769-6502-4070-8C69-24FB6674C41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F740758-D4A6-469F-BFDD-295FC1812BDB}"/>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83037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7D54081-8AAA-41B2-967D-EF03686226C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DBA1CDD-12F2-49CC-9536-3E751C0D17A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86545D0-A4F2-4E51-A33A-0C75DEE68ABF}"/>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4C9C294A-C542-4996-A2B3-CC9EDF0DA1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9FFB777-58FA-4CD4-983D-3DA4C37E25E2}"/>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422180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8A261-62A3-4EB7-9F6F-8DA123823D1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FD245F5-E993-4FE6-8738-9D4B62B730C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097E77C-4C95-4FA5-8263-6CA508427A8E}"/>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3A1FD498-792F-445B-880A-1190D6CB1A0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DEFC403-EED7-44ED-BF7E-E74752A0FA61}"/>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280011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6FFB1-C755-4F9B-8807-AA2E3B1B7C5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73F53701-41EC-4A32-9667-8E3AAD1B5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12E763E-A85F-4B13-B9C7-D15AEE0FE7B3}"/>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6BAC0A07-C2F8-4F94-A6FD-CE5148CDFD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84F087C-5CA7-4D99-979A-16219198AE3A}"/>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396102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5A262-15A5-415A-939C-394372E95A7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AA16C97-65CD-4328-B183-36696933632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9A6056B-C8C1-489A-B0C6-3130606BCD8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FF80310-EFEF-4075-995A-A0208FCA32C7}"/>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6" name="Fußzeilenplatzhalter 5">
            <a:extLst>
              <a:ext uri="{FF2B5EF4-FFF2-40B4-BE49-F238E27FC236}">
                <a16:creationId xmlns:a16="http://schemas.microsoft.com/office/drawing/2014/main" id="{3FC363AA-856E-46A7-A209-DBC8D9607D5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8ADB7ED-A942-4AC1-A70C-F7CF3B21717E}"/>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155988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CC6B8-E644-4DC9-83CF-CA64CC2107A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784F8880-1E65-4049-803C-1DBD8BF53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A94C1F4-2194-4BDA-849C-0ECA4F525ED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454F8515-1FF2-4739-9256-1C69D737B5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5025E84-1350-4490-B6F9-2DC02063AB6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2B6D15E-DC24-4A15-A36C-EEC519F32BF9}"/>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8" name="Fußzeilenplatzhalter 7">
            <a:extLst>
              <a:ext uri="{FF2B5EF4-FFF2-40B4-BE49-F238E27FC236}">
                <a16:creationId xmlns:a16="http://schemas.microsoft.com/office/drawing/2014/main" id="{A6909813-6ED0-4DA3-A0B5-E9624659EE8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87A51043-62FE-41A7-BEBA-F56F1856317B}"/>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400030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2F7E8-FD5D-4084-8952-01431D43081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A32F2063-E274-4FAC-B78F-7FD178A30039}"/>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4" name="Fußzeilenplatzhalter 3">
            <a:extLst>
              <a:ext uri="{FF2B5EF4-FFF2-40B4-BE49-F238E27FC236}">
                <a16:creationId xmlns:a16="http://schemas.microsoft.com/office/drawing/2014/main" id="{F60A9097-6F25-4499-92EF-4A1CEF4D904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BD7C97E3-F700-4CAB-BBF8-775F38E98EC6}"/>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96089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D9C140-738C-4151-8E0F-0BAE06F2AD97}"/>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3" name="Fußzeilenplatzhalter 2">
            <a:extLst>
              <a:ext uri="{FF2B5EF4-FFF2-40B4-BE49-F238E27FC236}">
                <a16:creationId xmlns:a16="http://schemas.microsoft.com/office/drawing/2014/main" id="{2A1CB0A7-FDDC-4C84-838A-F8B83C479B45}"/>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1E90526-8CFE-4707-A145-6934F883B52F}"/>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38353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BF9EB-015B-4ED5-A5AF-56619364330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3BB5725-6A1B-43BD-A866-81130342A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F807E9F-3CD4-4198-ADD0-7A5A91F23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AF3523-1583-4B2F-825F-BF467309055E}"/>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6" name="Fußzeilenplatzhalter 5">
            <a:extLst>
              <a:ext uri="{FF2B5EF4-FFF2-40B4-BE49-F238E27FC236}">
                <a16:creationId xmlns:a16="http://schemas.microsoft.com/office/drawing/2014/main" id="{DB861BEA-3431-4F03-B017-DF7568172E9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5A2F35B-7750-4D3A-841F-66810D37FB4B}"/>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201319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4CA60-FEF9-4350-8193-782BD77E8A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284EFA40-566C-4ED0-88BE-D79E36AC8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FCDDDA41-CDE1-4E06-B4CC-C8E48A922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12EE06E-89AF-481B-A8DC-1F49609CF91D}"/>
              </a:ext>
            </a:extLst>
          </p:cNvPr>
          <p:cNvSpPr>
            <a:spLocks noGrp="1"/>
          </p:cNvSpPr>
          <p:nvPr>
            <p:ph type="dt" sz="half" idx="10"/>
          </p:nvPr>
        </p:nvSpPr>
        <p:spPr/>
        <p:txBody>
          <a:bodyPr/>
          <a:lstStyle/>
          <a:p>
            <a:fld id="{39B701B6-E6B2-4F9B-AFE6-20A628059B9F}" type="datetimeFigureOut">
              <a:rPr lang="de-CH" smtClean="0"/>
              <a:t>17.12.2021</a:t>
            </a:fld>
            <a:endParaRPr lang="de-CH"/>
          </a:p>
        </p:txBody>
      </p:sp>
      <p:sp>
        <p:nvSpPr>
          <p:cNvPr id="6" name="Fußzeilenplatzhalter 5">
            <a:extLst>
              <a:ext uri="{FF2B5EF4-FFF2-40B4-BE49-F238E27FC236}">
                <a16:creationId xmlns:a16="http://schemas.microsoft.com/office/drawing/2014/main" id="{C2D7E727-7754-4EAB-ABB5-5BA64DE9FAE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A9B8776-5CA9-4229-8813-6D3F48B9093F}"/>
              </a:ext>
            </a:extLst>
          </p:cNvPr>
          <p:cNvSpPr>
            <a:spLocks noGrp="1"/>
          </p:cNvSpPr>
          <p:nvPr>
            <p:ph type="sldNum" sz="quarter" idx="12"/>
          </p:nvPr>
        </p:nvSpPr>
        <p:spPr/>
        <p:txBody>
          <a:bodyPr/>
          <a:lstStyle/>
          <a:p>
            <a:fld id="{746412E9-D242-4242-976D-1ED03995C8EE}" type="slidenum">
              <a:rPr lang="de-CH" smtClean="0"/>
              <a:t>‹Nr.›</a:t>
            </a:fld>
            <a:endParaRPr lang="de-CH"/>
          </a:p>
        </p:txBody>
      </p:sp>
    </p:spTree>
    <p:extLst>
      <p:ext uri="{BB962C8B-B14F-4D97-AF65-F5344CB8AC3E}">
        <p14:creationId xmlns:p14="http://schemas.microsoft.com/office/powerpoint/2010/main" val="106311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43A8F9A-6392-4F59-8131-E977A15B7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16867A3-FE63-407C-986D-F52C3F4D2D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E1AC7FA-C8AC-43CA-8E62-A40FCC75C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701B6-E6B2-4F9B-AFE6-20A628059B9F}" type="datetimeFigureOut">
              <a:rPr lang="de-CH" smtClean="0"/>
              <a:t>17.12.2021</a:t>
            </a:fld>
            <a:endParaRPr lang="de-CH"/>
          </a:p>
        </p:txBody>
      </p:sp>
      <p:sp>
        <p:nvSpPr>
          <p:cNvPr id="5" name="Fußzeilenplatzhalter 4">
            <a:extLst>
              <a:ext uri="{FF2B5EF4-FFF2-40B4-BE49-F238E27FC236}">
                <a16:creationId xmlns:a16="http://schemas.microsoft.com/office/drawing/2014/main" id="{6C23A361-525E-4D6F-9B32-1899F19DC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E3A85530-55ED-4AF1-8165-1C7942D3E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12E9-D242-4242-976D-1ED03995C8EE}" type="slidenum">
              <a:rPr lang="de-CH" smtClean="0"/>
              <a:t>‹Nr.›</a:t>
            </a:fld>
            <a:endParaRPr lang="de-CH"/>
          </a:p>
        </p:txBody>
      </p:sp>
    </p:spTree>
    <p:extLst>
      <p:ext uri="{BB962C8B-B14F-4D97-AF65-F5344CB8AC3E}">
        <p14:creationId xmlns:p14="http://schemas.microsoft.com/office/powerpoint/2010/main" val="411497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el 1">
            <a:extLst>
              <a:ext uri="{FF2B5EF4-FFF2-40B4-BE49-F238E27FC236}">
                <a16:creationId xmlns:a16="http://schemas.microsoft.com/office/drawing/2014/main" id="{F7C5078C-EC8E-4309-9577-C775582CD089}"/>
              </a:ext>
            </a:extLst>
          </p:cNvPr>
          <p:cNvSpPr>
            <a:spLocks noGrp="1"/>
          </p:cNvSpPr>
          <p:nvPr>
            <p:ph type="ctrTitle"/>
          </p:nvPr>
        </p:nvSpPr>
        <p:spPr>
          <a:xfrm>
            <a:off x="450376" y="362294"/>
            <a:ext cx="5891048" cy="854110"/>
          </a:xfrm>
        </p:spPr>
        <p:txBody>
          <a:bodyPr anchor="t">
            <a:normAutofit/>
          </a:bodyPr>
          <a:lstStyle/>
          <a:p>
            <a:pPr algn="l"/>
            <a:r>
              <a:rPr lang="de-CH" sz="5000" dirty="0">
                <a:solidFill>
                  <a:srgbClr val="800000"/>
                </a:solidFill>
                <a:latin typeface="Forte" panose="03060902040502070203" pitchFamily="66" charset="0"/>
              </a:rPr>
              <a:t>Der geistliche Kampf</a:t>
            </a:r>
          </a:p>
        </p:txBody>
      </p:sp>
      <p:sp>
        <p:nvSpPr>
          <p:cNvPr id="3" name="Untertitel 2">
            <a:extLst>
              <a:ext uri="{FF2B5EF4-FFF2-40B4-BE49-F238E27FC236}">
                <a16:creationId xmlns:a16="http://schemas.microsoft.com/office/drawing/2014/main" id="{F2908C47-3DE9-49FB-8299-7EC6AADAE0B8}"/>
              </a:ext>
            </a:extLst>
          </p:cNvPr>
          <p:cNvSpPr>
            <a:spLocks noGrp="1"/>
          </p:cNvSpPr>
          <p:nvPr>
            <p:ph type="subTitle" idx="1"/>
          </p:nvPr>
        </p:nvSpPr>
        <p:spPr>
          <a:xfrm>
            <a:off x="450376" y="2038524"/>
            <a:ext cx="5731792" cy="4597167"/>
          </a:xfrm>
        </p:spPr>
        <p:txBody>
          <a:bodyPr anchor="t">
            <a:normAutofit/>
          </a:bodyPr>
          <a:lstStyle/>
          <a:p>
            <a:r>
              <a:rPr lang="de-DE" sz="1600" b="1" i="1" dirty="0"/>
              <a:t>Epheser 6,11 Zieht die ganze Waffenrüstung Gottes an, </a:t>
            </a:r>
            <a:br>
              <a:rPr lang="de-DE" sz="1600" b="1" i="1" dirty="0"/>
            </a:br>
            <a:r>
              <a:rPr lang="de-DE" sz="1600" b="1" i="1" dirty="0"/>
              <a:t>damit ihr gegen die Listen des Teufels bestehen könnt! </a:t>
            </a:r>
          </a:p>
          <a:p>
            <a:pPr algn="l"/>
            <a:endParaRPr lang="de-DE" sz="1600" dirty="0"/>
          </a:p>
          <a:p>
            <a:pPr algn="l"/>
            <a:r>
              <a:rPr lang="de-DE" sz="1600" dirty="0"/>
              <a:t>Diese Formulierung macht deutlich, dass es um eine komplette Rüstung geht, welche der Feldherr für die Sicherheit und Verteidigung seiner Soldaten im Kampf zur Verfügung stellt. </a:t>
            </a:r>
          </a:p>
          <a:p>
            <a:pPr algn="l"/>
            <a:r>
              <a:rPr lang="de-DE" sz="1600" dirty="0"/>
              <a:t>Gott </a:t>
            </a:r>
            <a:r>
              <a:rPr lang="de-DE" sz="1600" dirty="0" err="1"/>
              <a:t>weiss</a:t>
            </a:r>
            <a:r>
              <a:rPr lang="de-DE" sz="1600" dirty="0"/>
              <a:t>, was wir an Verteidigungsmitteln brauchen, damit wir im Kampf nicht fallen. Und IHM ist nicht nur daran gelegen, dass seine Soldaten sich wirksam verteidigen können, er möchte vielmehr, dass seine Rekruten als triumphierende Sieger aus der Schlacht hervorgehen. </a:t>
            </a:r>
          </a:p>
          <a:p>
            <a:pPr algn="l"/>
            <a:r>
              <a:rPr lang="de-DE" sz="1600" dirty="0"/>
              <a:t>Der vorliegende Kurs möchte eine Vertiefung in den geistlichen Kampf und die zu ergreifende Waffenrüstung vermitteln. In seiner unendlichen Weisheit und Macht hat Gott für alles gesorgt, was seine Kinder brauchen.</a:t>
            </a:r>
            <a:endParaRPr lang="de-CH" sz="1600" dirty="0"/>
          </a:p>
        </p:txBody>
      </p:sp>
      <p:sp>
        <p:nvSpPr>
          <p:cNvPr id="22" name="Freeform: Shape 21">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Grafik 4">
            <a:extLst>
              <a:ext uri="{FF2B5EF4-FFF2-40B4-BE49-F238E27FC236}">
                <a16:creationId xmlns:a16="http://schemas.microsoft.com/office/drawing/2014/main" id="{527E1F78-76A3-4F9F-B8B0-C0DCE68B83D1}"/>
              </a:ext>
            </a:extLst>
          </p:cNvPr>
          <p:cNvPicPr>
            <a:picLocks noChangeAspect="1"/>
          </p:cNvPicPr>
          <p:nvPr/>
        </p:nvPicPr>
        <p:blipFill rotWithShape="1">
          <a:blip r:embed="rId2">
            <a:extLst>
              <a:ext uri="{28A0092B-C50C-407E-A947-70E740481C1C}">
                <a14:useLocalDpi xmlns:a14="http://schemas.microsoft.com/office/drawing/2010/main" val="0"/>
              </a:ext>
            </a:extLst>
          </a:blip>
          <a:srcRect l="29441" r="29441"/>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6" name="Freeform: Shape 25">
            <a:extLst>
              <a:ext uri="{FF2B5EF4-FFF2-40B4-BE49-F238E27FC236}">
                <a16:creationId xmlns:a16="http://schemas.microsoft.com/office/drawing/2014/main" id="{AC8C3C31-D2ED-479D-A386-33298BA04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568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EC457A0-784A-4B23-A875-3FA674DA1ADA}"/>
              </a:ext>
            </a:extLst>
          </p:cNvPr>
          <p:cNvSpPr>
            <a:spLocks noGrp="1"/>
          </p:cNvSpPr>
          <p:nvPr>
            <p:ph sz="half" idx="1"/>
          </p:nvPr>
        </p:nvSpPr>
        <p:spPr>
          <a:xfrm>
            <a:off x="394995" y="687897"/>
            <a:ext cx="8373830" cy="6786694"/>
          </a:xfrm>
        </p:spPr>
        <p:txBody>
          <a:bodyPr vert="horz" lIns="91440" tIns="45720" rIns="91440" bIns="45720" rtlCol="0" anchor="t">
            <a:normAutofit/>
          </a:bodyPr>
          <a:lstStyle/>
          <a:p>
            <a:pPr marL="0" indent="0">
              <a:buNone/>
            </a:pPr>
            <a:r>
              <a:rPr lang="de-DE" sz="1800" dirty="0"/>
              <a:t>Der 8teilige Kurs umfasst die folgenden Themen: </a:t>
            </a:r>
          </a:p>
          <a:p>
            <a:pPr>
              <a:buFont typeface="Wingdings" panose="05000000000000000000" pitchFamily="2" charset="2"/>
              <a:buChar char="ü"/>
            </a:pPr>
            <a:r>
              <a:rPr lang="de-DE" sz="1300" dirty="0"/>
              <a:t>Der Einfluss des Bösen </a:t>
            </a:r>
          </a:p>
          <a:p>
            <a:pPr marL="0" lvl="1">
              <a:buFont typeface="Wingdings" panose="05000000000000000000" pitchFamily="2" charset="2"/>
              <a:buChar char="ü"/>
            </a:pPr>
            <a:r>
              <a:rPr lang="de-DE" sz="1300" dirty="0"/>
              <a:t>Die Macht Gottes </a:t>
            </a:r>
          </a:p>
          <a:p>
            <a:pPr marL="0" lvl="1">
              <a:buFont typeface="Wingdings" panose="05000000000000000000" pitchFamily="2" charset="2"/>
              <a:buChar char="ü"/>
            </a:pPr>
            <a:r>
              <a:rPr lang="de-DE" sz="1300" dirty="0"/>
              <a:t>Der Gurt der Wahrheit </a:t>
            </a:r>
          </a:p>
          <a:p>
            <a:pPr marL="0" lvl="1">
              <a:buFont typeface="Wingdings" panose="05000000000000000000" pitchFamily="2" charset="2"/>
              <a:buChar char="ü"/>
            </a:pPr>
            <a:r>
              <a:rPr lang="de-DE" sz="1300" dirty="0"/>
              <a:t>Der Brustpanzer der Gerechtigkeit</a:t>
            </a:r>
          </a:p>
          <a:p>
            <a:pPr marL="0" lvl="1">
              <a:buFont typeface="Wingdings" panose="05000000000000000000" pitchFamily="2" charset="2"/>
              <a:buChar char="ü"/>
            </a:pPr>
            <a:r>
              <a:rPr lang="de-DE" sz="1300" dirty="0"/>
              <a:t>Das Evangelium des Friedens </a:t>
            </a:r>
          </a:p>
          <a:p>
            <a:pPr marL="0" lvl="1">
              <a:buFont typeface="Wingdings" panose="05000000000000000000" pitchFamily="2" charset="2"/>
              <a:buChar char="ü"/>
            </a:pPr>
            <a:r>
              <a:rPr lang="de-DE" sz="1300" dirty="0"/>
              <a:t>Der Helm des Heils </a:t>
            </a:r>
          </a:p>
          <a:p>
            <a:pPr marL="0" lvl="1">
              <a:buFont typeface="Wingdings" panose="05000000000000000000" pitchFamily="2" charset="2"/>
              <a:buChar char="ü"/>
            </a:pPr>
            <a:r>
              <a:rPr lang="de-DE" sz="1300" dirty="0"/>
              <a:t>Der Schild des Glaubens und das Schwert des Geistes </a:t>
            </a:r>
          </a:p>
          <a:p>
            <a:pPr marL="0" lvl="1">
              <a:buFont typeface="Wingdings" panose="05000000000000000000" pitchFamily="2" charset="2"/>
              <a:buChar char="ü"/>
            </a:pPr>
            <a:r>
              <a:rPr lang="de-DE" sz="1300" dirty="0"/>
              <a:t>Das vollmächtige Gebet</a:t>
            </a:r>
            <a:br>
              <a:rPr lang="de-DE" sz="1300" dirty="0"/>
            </a:br>
            <a:endParaRPr lang="de-DE" sz="1300" dirty="0"/>
          </a:p>
          <a:p>
            <a:pPr marL="0" indent="0">
              <a:buNone/>
            </a:pPr>
            <a:r>
              <a:rPr lang="de-DE" sz="1800" dirty="0"/>
              <a:t>Kosten:</a:t>
            </a:r>
            <a:br>
              <a:rPr lang="de-DE" sz="1800" dirty="0"/>
            </a:br>
            <a:r>
              <a:rPr lang="de-CH" sz="1300" dirty="0"/>
              <a:t>Der Kurs kostet CHF 160 pro Person (Ehepaare CHF 240)</a:t>
            </a:r>
            <a:br>
              <a:rPr lang="de-CH" sz="1300" dirty="0"/>
            </a:br>
            <a:endParaRPr lang="de-CH" sz="1300" dirty="0"/>
          </a:p>
          <a:p>
            <a:pPr marL="0" indent="0">
              <a:buNone/>
            </a:pPr>
            <a:r>
              <a:rPr lang="de-DE" sz="1800" dirty="0"/>
              <a:t>Der Referent: </a:t>
            </a:r>
            <a:br>
              <a:rPr lang="de-DE" sz="1800" dirty="0"/>
            </a:br>
            <a:r>
              <a:rPr lang="de-DE" sz="1300" dirty="0"/>
              <a:t>Christian Allenspach ist verheiratet und hat 3 Kindern. Er studierte am Theologischen Seminar St. Chrischona (Bachelor) und hat einen Abschluss als Master </a:t>
            </a:r>
            <a:r>
              <a:rPr lang="de-DE" sz="1300" dirty="0" err="1"/>
              <a:t>of</a:t>
            </a:r>
            <a:r>
              <a:rPr lang="de-DE" sz="1300" dirty="0"/>
              <a:t> Arts vom Theologischen Seminar Bienenberg und dem Theologisch Diakonischen Seminar Aarau. Seit 2003 dient er als Lehrer in der Buchwiesengemeinde ETG Erlen und entwickelt Schulungs- und Kursprogramme für die Gemeindepraxis.</a:t>
            </a:r>
            <a:br>
              <a:rPr lang="de-DE" sz="1300" dirty="0"/>
            </a:br>
            <a:endParaRPr lang="de-DE" sz="1300" dirty="0"/>
          </a:p>
          <a:p>
            <a:pPr marL="0" indent="0">
              <a:buNone/>
            </a:pPr>
            <a:r>
              <a:rPr lang="de-DE" sz="1800" dirty="0"/>
              <a:t>Kontakt:</a:t>
            </a:r>
            <a:br>
              <a:rPr lang="de-DE" sz="1800" dirty="0"/>
            </a:br>
            <a:r>
              <a:rPr lang="de-DE" sz="1300" dirty="0"/>
              <a:t>Christian Allenspach Bildungsreferent ¦ </a:t>
            </a:r>
            <a:r>
              <a:rPr lang="de-DE" sz="1300" dirty="0" err="1"/>
              <a:t>Buchwiesenstrasse</a:t>
            </a:r>
            <a:r>
              <a:rPr lang="de-DE" sz="1300" dirty="0"/>
              <a:t> 3 ¦ 8586 Erlen </a:t>
            </a:r>
            <a:br>
              <a:rPr lang="de-DE" sz="1300" dirty="0"/>
            </a:br>
            <a:r>
              <a:rPr lang="de-DE" sz="1300" dirty="0"/>
              <a:t>+41 79 793 58 47 ¦ callenspach@bluewin.ch ¦ www.zurüstung.ch </a:t>
            </a:r>
            <a:br>
              <a:rPr lang="de-DE" sz="1300" dirty="0"/>
            </a:br>
            <a:br>
              <a:rPr lang="de-DE" sz="1300" dirty="0"/>
            </a:br>
            <a:r>
              <a:rPr lang="de-DE" sz="1300" dirty="0"/>
              <a:t>Bekenntnisgrundlage ist die „Glaubensbasis der Europäischen Evangelischen Allianz“.</a:t>
            </a:r>
          </a:p>
        </p:txBody>
      </p:sp>
      <p:sp>
        <p:nvSpPr>
          <p:cNvPr id="26" name="Freeform: Shape 21">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nhaltsplatzhalter 5" descr="Ein Bild, das Gras, draußen, Himmel, Säugetier enthält.&#10;&#10;Automatisch generierte Beschreibung">
            <a:extLst>
              <a:ext uri="{FF2B5EF4-FFF2-40B4-BE49-F238E27FC236}">
                <a16:creationId xmlns:a16="http://schemas.microsoft.com/office/drawing/2014/main" id="{758D90E7-C92E-4894-BC0C-DF327C13160C}"/>
              </a:ext>
            </a:extLst>
          </p:cNvPr>
          <p:cNvPicPr>
            <a:picLocks noChangeAspect="1"/>
          </p:cNvPicPr>
          <p:nvPr/>
        </p:nvPicPr>
        <p:blipFill rotWithShape="1">
          <a:blip r:embed="rId2">
            <a:extLst>
              <a:ext uri="{28A0092B-C50C-407E-A947-70E740481C1C}">
                <a14:useLocalDpi xmlns:a14="http://schemas.microsoft.com/office/drawing/2010/main" val="0"/>
              </a:ext>
            </a:extLst>
          </a:blip>
          <a:srcRect l="21948" r="7218" b="-2"/>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7" name="Freeform: Shape 2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nhaltsplatzhalter 7" descr="Ein Bild, das Person, Schlips, Mann, tragen enthält.&#10;&#10;Automatisch generierte Beschreibung">
            <a:extLst>
              <a:ext uri="{FF2B5EF4-FFF2-40B4-BE49-F238E27FC236}">
                <a16:creationId xmlns:a16="http://schemas.microsoft.com/office/drawing/2014/main" id="{8C7BECA0-63BA-40F9-B9F4-F6AB61F6E54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301" r="-2" b="24299"/>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17441708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Words>
  <Application>Microsoft Office PowerPoint</Application>
  <PresentationFormat>Breitbild</PresentationFormat>
  <Paragraphs>18</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Meiryo</vt:lpstr>
      <vt:lpstr>Arial</vt:lpstr>
      <vt:lpstr>Calibri</vt:lpstr>
      <vt:lpstr>Calibri Light</vt:lpstr>
      <vt:lpstr>Forte</vt:lpstr>
      <vt:lpstr>Wingdings</vt:lpstr>
      <vt:lpstr>Office</vt:lpstr>
      <vt:lpstr>Der geistliche Kampf</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Allenspach</dc:creator>
  <cp:lastModifiedBy>Christian Allenspach</cp:lastModifiedBy>
  <cp:revision>16</cp:revision>
  <dcterms:created xsi:type="dcterms:W3CDTF">2021-03-16T09:25:34Z</dcterms:created>
  <dcterms:modified xsi:type="dcterms:W3CDTF">2021-12-17T13:46:09Z</dcterms:modified>
</cp:coreProperties>
</file>